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80"/>
  </p:normalViewPr>
  <p:slideViewPr>
    <p:cSldViewPr snapToGrid="0" snapToObjects="1">
      <p:cViewPr varScale="1">
        <p:scale>
          <a:sx n="121" d="100"/>
          <a:sy n="121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93239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7491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693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7390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6756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9445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3039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4425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0290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496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513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2043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5449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4845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35623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919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タイトルと 縦書きテキスト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縦書きタイトルと 縦書きテキスト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セクション見出し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 つのコンテンツ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較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タイトルのみ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タイトル付きの コンテンツ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タイトル付きの図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ja-JP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r="32939" b="-181"/>
          <a:stretch/>
        </p:blipFill>
        <p:spPr>
          <a:xfrm>
            <a:off x="5288280" y="70103"/>
            <a:ext cx="6665405" cy="668207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671900" y="4469398"/>
            <a:ext cx="6506140" cy="12003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7200" b="1" i="0" u="none" strike="noStrike" cap="none">
                <a:solidFill>
                  <a:srgbClr val="F4B081"/>
                </a:solidFill>
                <a:latin typeface="Calibri"/>
                <a:ea typeface="Calibri"/>
                <a:cs typeface="Calibri"/>
                <a:sym typeface="Calibri"/>
              </a:rPr>
              <a:t>声かけ</a:t>
            </a:r>
            <a:r>
              <a:rPr lang="ja-JP" sz="4800" b="1" i="0" u="none" strike="noStrike" cap="none">
                <a:solidFill>
                  <a:srgbClr val="F4B081"/>
                </a:solidFill>
                <a:latin typeface="Calibri"/>
                <a:ea typeface="Calibri"/>
                <a:cs typeface="Calibri"/>
                <a:sym typeface="Calibri"/>
              </a:rPr>
              <a:t>をしてください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hape 167"/>
          <p:cNvCxnSpPr/>
          <p:nvPr/>
        </p:nvCxnSpPr>
        <p:spPr>
          <a:xfrm rot="10800000" flipH="1">
            <a:off x="0" y="0"/>
            <a:ext cx="12192000" cy="18661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68" name="Shape 168"/>
          <p:cNvCxnSpPr/>
          <p:nvPr/>
        </p:nvCxnSpPr>
        <p:spPr>
          <a:xfrm>
            <a:off x="0" y="6858000"/>
            <a:ext cx="12192000" cy="0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69" name="Shape 169"/>
          <p:cNvCxnSpPr/>
          <p:nvPr/>
        </p:nvCxnSpPr>
        <p:spPr>
          <a:xfrm>
            <a:off x="0" y="-74643"/>
            <a:ext cx="0" cy="7020000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70" name="Shape 170"/>
          <p:cNvCxnSpPr/>
          <p:nvPr/>
        </p:nvCxnSpPr>
        <p:spPr>
          <a:xfrm>
            <a:off x="12117356" y="37322"/>
            <a:ext cx="18661" cy="6876661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71" name="Shape 171"/>
          <p:cNvSpPr txBox="1"/>
          <p:nvPr/>
        </p:nvSpPr>
        <p:spPr>
          <a:xfrm>
            <a:off x="1811360" y="3389728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相手はどう思う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のかな…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6030" y="2721142"/>
            <a:ext cx="2159941" cy="215994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7732026" y="2533793"/>
            <a:ext cx="2954655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どうやって学べば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いいの？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7211456" y="4946281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失敗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が怖い…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4833391" y="1622107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興味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がない…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3168996" y="5630986"/>
            <a:ext cx="2262158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方法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がわからない…</a:t>
            </a:r>
          </a:p>
        </p:txBody>
      </p:sp>
      <p:sp>
        <p:nvSpPr>
          <p:cNvPr id="177" name="Shape 177"/>
          <p:cNvSpPr/>
          <p:nvPr/>
        </p:nvSpPr>
        <p:spPr>
          <a:xfrm>
            <a:off x="7175971" y="1806773"/>
            <a:ext cx="4168465" cy="1828738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6783209" y="4623151"/>
            <a:ext cx="2426153" cy="1015592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4453233" y="1096041"/>
            <a:ext cx="2329976" cy="1450879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463374" y="2700946"/>
            <a:ext cx="3212854" cy="1746897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899403" y="5101895"/>
            <a:ext cx="2628164" cy="1427514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1970013" y="234261"/>
            <a:ext cx="2492990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ナンパ</a:t>
            </a: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29" y="55115"/>
            <a:ext cx="1524000" cy="152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Shape 184"/>
          <p:cNvGrpSpPr/>
          <p:nvPr/>
        </p:nvGrpSpPr>
        <p:grpSpPr>
          <a:xfrm rot="-9120000">
            <a:off x="6560541" y="2853094"/>
            <a:ext cx="399837" cy="429104"/>
            <a:chOff x="10368366" y="852917"/>
            <a:chExt cx="399838" cy="429104"/>
          </a:xfrm>
        </p:grpSpPr>
        <p:sp>
          <p:nvSpPr>
            <p:cNvPr id="185" name="Shape 185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Shape 188"/>
          <p:cNvGrpSpPr/>
          <p:nvPr/>
        </p:nvGrpSpPr>
        <p:grpSpPr>
          <a:xfrm rot="-4560000">
            <a:off x="6577582" y="3987423"/>
            <a:ext cx="399838" cy="429104"/>
            <a:chOff x="10368366" y="852917"/>
            <a:chExt cx="399838" cy="429104"/>
          </a:xfrm>
        </p:grpSpPr>
        <p:sp>
          <p:nvSpPr>
            <p:cNvPr id="189" name="Shape 189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Shape 192"/>
          <p:cNvGrpSpPr/>
          <p:nvPr/>
        </p:nvGrpSpPr>
        <p:grpSpPr>
          <a:xfrm rot="1980000">
            <a:off x="5067985" y="3393836"/>
            <a:ext cx="399837" cy="429104"/>
            <a:chOff x="10368366" y="852917"/>
            <a:chExt cx="399838" cy="429104"/>
          </a:xfrm>
        </p:grpSpPr>
        <p:sp>
          <p:nvSpPr>
            <p:cNvPr id="193" name="Shape 193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" name="Shape 196"/>
          <p:cNvGrpSpPr/>
          <p:nvPr/>
        </p:nvGrpSpPr>
        <p:grpSpPr>
          <a:xfrm rot="7440000">
            <a:off x="5529844" y="2732506"/>
            <a:ext cx="399837" cy="429104"/>
            <a:chOff x="10368366" y="852917"/>
            <a:chExt cx="399838" cy="429104"/>
          </a:xfrm>
        </p:grpSpPr>
        <p:sp>
          <p:nvSpPr>
            <p:cNvPr id="197" name="Shape 197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Shape 200"/>
          <p:cNvGrpSpPr/>
          <p:nvPr/>
        </p:nvGrpSpPr>
        <p:grpSpPr>
          <a:xfrm rot="-900000">
            <a:off x="5266551" y="4503655"/>
            <a:ext cx="399837" cy="429104"/>
            <a:chOff x="10368366" y="852917"/>
            <a:chExt cx="399838" cy="429104"/>
          </a:xfrm>
        </p:grpSpPr>
        <p:sp>
          <p:nvSpPr>
            <p:cNvPr id="201" name="Shape 201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Shape 204"/>
          <p:cNvSpPr txBox="1"/>
          <p:nvPr/>
        </p:nvSpPr>
        <p:spPr>
          <a:xfrm>
            <a:off x="1960243" y="205649"/>
            <a:ext cx="7879080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認知症の方への声かけ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7959" y="26503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Shape 210"/>
          <p:cNvCxnSpPr/>
          <p:nvPr/>
        </p:nvCxnSpPr>
        <p:spPr>
          <a:xfrm rot="10800000" flipH="1">
            <a:off x="0" y="0"/>
            <a:ext cx="12192000" cy="18661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1" name="Shape 211"/>
          <p:cNvCxnSpPr/>
          <p:nvPr/>
        </p:nvCxnSpPr>
        <p:spPr>
          <a:xfrm>
            <a:off x="0" y="6858000"/>
            <a:ext cx="12192000" cy="0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2" name="Shape 212"/>
          <p:cNvCxnSpPr/>
          <p:nvPr/>
        </p:nvCxnSpPr>
        <p:spPr>
          <a:xfrm>
            <a:off x="0" y="-74643"/>
            <a:ext cx="0" cy="7020000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12117356" y="37322"/>
            <a:ext cx="18661" cy="6876661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1795031" y="3389728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相手はどう思う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のかな…</a:t>
            </a: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6030" y="2655826"/>
            <a:ext cx="2159941" cy="215994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7732026" y="2533793"/>
            <a:ext cx="2954655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どうやって学べば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いいの？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7211456" y="4946281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失敗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が怖い…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4833391" y="1622107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興味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がない…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3168996" y="5630986"/>
            <a:ext cx="2262158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方法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がわからない…</a:t>
            </a:r>
          </a:p>
        </p:txBody>
      </p:sp>
      <p:sp>
        <p:nvSpPr>
          <p:cNvPr id="220" name="Shape 220"/>
          <p:cNvSpPr/>
          <p:nvPr/>
        </p:nvSpPr>
        <p:spPr>
          <a:xfrm>
            <a:off x="7175971" y="1806773"/>
            <a:ext cx="4168465" cy="1828738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6783209" y="4623151"/>
            <a:ext cx="2426153" cy="1015592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4453233" y="1096041"/>
            <a:ext cx="2329976" cy="1450879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1463374" y="2700946"/>
            <a:ext cx="3212854" cy="1746897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2899403" y="5101895"/>
            <a:ext cx="2628164" cy="1427514"/>
          </a:xfrm>
          <a:prstGeom prst="cloud">
            <a:avLst/>
          </a:prstGeom>
          <a:noFill/>
          <a:ln w="12700" cap="flat" cmpd="sng">
            <a:solidFill>
              <a:srgbClr val="A8D08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1880368" y="234261"/>
            <a:ext cx="3775393" cy="132343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震災時要援護者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VR体験会</a:t>
            </a:r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753" y="234261"/>
            <a:ext cx="1220542" cy="15203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Shape 227"/>
          <p:cNvGrpSpPr/>
          <p:nvPr/>
        </p:nvGrpSpPr>
        <p:grpSpPr>
          <a:xfrm rot="-9120000">
            <a:off x="6560541" y="2853094"/>
            <a:ext cx="399837" cy="429104"/>
            <a:chOff x="10368366" y="852917"/>
            <a:chExt cx="399838" cy="429104"/>
          </a:xfrm>
        </p:grpSpPr>
        <p:sp>
          <p:nvSpPr>
            <p:cNvPr id="228" name="Shape 228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Shape 231"/>
          <p:cNvGrpSpPr/>
          <p:nvPr/>
        </p:nvGrpSpPr>
        <p:grpSpPr>
          <a:xfrm rot="-4560000">
            <a:off x="6577582" y="3987423"/>
            <a:ext cx="399838" cy="429104"/>
            <a:chOff x="10368366" y="852917"/>
            <a:chExt cx="399838" cy="429104"/>
          </a:xfrm>
        </p:grpSpPr>
        <p:sp>
          <p:nvSpPr>
            <p:cNvPr id="232" name="Shape 232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Shape 235"/>
          <p:cNvGrpSpPr/>
          <p:nvPr/>
        </p:nvGrpSpPr>
        <p:grpSpPr>
          <a:xfrm rot="1980000">
            <a:off x="5067985" y="3393836"/>
            <a:ext cx="399837" cy="429104"/>
            <a:chOff x="10368366" y="852917"/>
            <a:chExt cx="399838" cy="429104"/>
          </a:xfrm>
        </p:grpSpPr>
        <p:sp>
          <p:nvSpPr>
            <p:cNvPr id="236" name="Shape 236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Shape 239"/>
          <p:cNvGrpSpPr/>
          <p:nvPr/>
        </p:nvGrpSpPr>
        <p:grpSpPr>
          <a:xfrm rot="7440000">
            <a:off x="5529844" y="2732506"/>
            <a:ext cx="399837" cy="429104"/>
            <a:chOff x="10368366" y="852917"/>
            <a:chExt cx="399838" cy="429104"/>
          </a:xfrm>
        </p:grpSpPr>
        <p:sp>
          <p:nvSpPr>
            <p:cNvPr id="240" name="Shape 240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Shape 243"/>
          <p:cNvGrpSpPr/>
          <p:nvPr/>
        </p:nvGrpSpPr>
        <p:grpSpPr>
          <a:xfrm rot="-900000">
            <a:off x="5266551" y="4503655"/>
            <a:ext cx="399837" cy="429104"/>
            <a:chOff x="10368366" y="852917"/>
            <a:chExt cx="399838" cy="429104"/>
          </a:xfrm>
        </p:grpSpPr>
        <p:sp>
          <p:nvSpPr>
            <p:cNvPr id="244" name="Shape 244"/>
            <p:cNvSpPr/>
            <p:nvPr/>
          </p:nvSpPr>
          <p:spPr>
            <a:xfrm>
              <a:off x="10368366" y="1096041"/>
              <a:ext cx="185980" cy="18598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 flipH="1">
              <a:off x="10554346" y="957063"/>
              <a:ext cx="117324" cy="117324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 rot="10800000">
              <a:off x="10722483" y="852917"/>
              <a:ext cx="45720" cy="45720"/>
            </a:xfrm>
            <a:prstGeom prst="ellipse">
              <a:avLst/>
            </a:prstGeom>
            <a:noFill/>
            <a:ln w="12700" cap="flat" cmpd="sng">
              <a:solidFill>
                <a:srgbClr val="A8D08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Shape 247"/>
          <p:cNvSpPr txBox="1"/>
          <p:nvPr/>
        </p:nvSpPr>
        <p:spPr>
          <a:xfrm>
            <a:off x="4873584" y="1611555"/>
            <a:ext cx="1428596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VRの</a:t>
            </a:r>
            <a:r>
              <a:rPr lang="ja-JP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話題性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8199656" y="2533793"/>
            <a:ext cx="2121093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VR体験会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への参加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6982308" y="4822263"/>
            <a:ext cx="226215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ディスカッションを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通して</a:t>
            </a:r>
            <a:r>
              <a:rPr lang="ja-JP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練習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1829080" y="3359865"/>
            <a:ext cx="249299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一人称体験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による</a:t>
            </a:r>
            <a:r>
              <a:rPr lang="ja-JP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共感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2849538" y="5604013"/>
            <a:ext cx="2839239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良い/悪い声かけ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をされる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1570356" y="427462"/>
            <a:ext cx="6322500" cy="92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ja-JP" sz="5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体験会に来たのは？</a:t>
            </a:r>
          </a:p>
        </p:txBody>
      </p:sp>
      <p:pic>
        <p:nvPicPr>
          <p:cNvPr id="265" name="Shape 265" descr="非常口の人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25" y="-121015"/>
            <a:ext cx="2020283" cy="202028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Shape 2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438" y="2020283"/>
            <a:ext cx="4358242" cy="435824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3914061" y="2243662"/>
            <a:ext cx="4705200" cy="76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12歳以下の体験者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5196049" y="3267243"/>
            <a:ext cx="2993100" cy="144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8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62.5%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5825688" y="4967933"/>
            <a:ext cx="4134600" cy="76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Calibri"/>
              <a:buNone/>
            </a:pPr>
            <a:r>
              <a:rPr lang="ja-JP" sz="44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半分以上が子供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1880380" y="234250"/>
            <a:ext cx="63771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000">
                <a:solidFill>
                  <a:schemeClr val="dk1"/>
                </a:solidFill>
              </a:rPr>
              <a:t>VR体験会を行ってみて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0269" y="1471807"/>
            <a:ext cx="5013237" cy="501323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/>
          <p:nvPr/>
        </p:nvSpPr>
        <p:spPr>
          <a:xfrm>
            <a:off x="1841171" y="427462"/>
            <a:ext cx="481574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ja-JP" sz="5400" b="1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体験した人の声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503378" y="393017"/>
            <a:ext cx="1107996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💭</a:t>
            </a:r>
          </a:p>
        </p:txBody>
      </p:sp>
      <p:sp>
        <p:nvSpPr>
          <p:cNvPr id="280" name="Shape 280"/>
          <p:cNvSpPr/>
          <p:nvPr/>
        </p:nvSpPr>
        <p:spPr>
          <a:xfrm>
            <a:off x="3962400" y="2062554"/>
            <a:ext cx="4857132" cy="1520090"/>
          </a:xfrm>
          <a:prstGeom prst="wedgeRectCallout">
            <a:avLst>
              <a:gd name="adj1" fmla="val -61589"/>
              <a:gd name="adj2" fmla="val -36029"/>
            </a:avLst>
          </a:prstGeom>
          <a:solidFill>
            <a:schemeClr val="lt1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「声をかけて欲しかった」</a:t>
            </a:r>
          </a:p>
        </p:txBody>
      </p:sp>
      <p:sp>
        <p:nvSpPr>
          <p:cNvPr id="281" name="Shape 281"/>
          <p:cNvSpPr/>
          <p:nvPr/>
        </p:nvSpPr>
        <p:spPr>
          <a:xfrm>
            <a:off x="3962400" y="4168650"/>
            <a:ext cx="4857132" cy="1520090"/>
          </a:xfrm>
          <a:prstGeom prst="wedgeRectCallout">
            <a:avLst>
              <a:gd name="adj1" fmla="val -61589"/>
              <a:gd name="adj2" fmla="val -36029"/>
            </a:avLst>
          </a:prstGeom>
          <a:solidFill>
            <a:schemeClr val="lt1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「逃げる場所まで連れて行ってほしい」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1880380" y="234250"/>
            <a:ext cx="63771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000">
                <a:solidFill>
                  <a:schemeClr val="dk1"/>
                </a:solidFill>
              </a:rPr>
              <a:t>体験した人の声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1388773" y="427462"/>
            <a:ext cx="7600159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ja-JP" sz="5400" b="1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声かけをしたくなったか？</a:t>
            </a:r>
          </a:p>
        </p:txBody>
      </p:sp>
      <p:sp>
        <p:nvSpPr>
          <p:cNvPr id="288" name="Shape 28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503378" y="393017"/>
            <a:ext cx="1107996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❓</a:t>
            </a:r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4" y="1602155"/>
            <a:ext cx="4718187" cy="471818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4762568" y="3253780"/>
            <a:ext cx="2993127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8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95.8%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3914061" y="2243662"/>
            <a:ext cx="5711820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声かけをしようと思った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5571687" y="4967933"/>
            <a:ext cx="5824445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ja-JP" sz="44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体験者のほとんどの</a:t>
            </a:r>
          </a:p>
          <a:p>
            <a:pPr marL="0" marR="0" lvl="0" indent="0" algn="l" rtl="0">
              <a:spcBef>
                <a:spcPts val="0"/>
              </a:spcBef>
              <a:buClr>
                <a:srgbClr val="FF0000"/>
              </a:buClr>
              <a:buSzPct val="25000"/>
              <a:buFont typeface="Calibri"/>
              <a:buNone/>
            </a:pPr>
            <a:r>
              <a:rPr lang="ja-JP" sz="44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意識改革に成功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1880380" y="234250"/>
            <a:ext cx="63771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000">
                <a:solidFill>
                  <a:schemeClr val="dk1"/>
                </a:solidFill>
              </a:rPr>
              <a:t>未来への期待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1654766" y="427462"/>
            <a:ext cx="3969356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ja-JP" sz="5400" b="1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こんな意見も</a:t>
            </a:r>
          </a:p>
        </p:txBody>
      </p:sp>
      <p:sp>
        <p:nvSpPr>
          <p:cNvPr id="300" name="Shape 30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3781755" y="1653454"/>
            <a:ext cx="2727029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8歳の少年</a:t>
            </a:r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0458" y="1350792"/>
            <a:ext cx="4918153" cy="491815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/>
          <p:nvPr/>
        </p:nvSpPr>
        <p:spPr>
          <a:xfrm>
            <a:off x="3962400" y="2543910"/>
            <a:ext cx="6985000" cy="2866290"/>
          </a:xfrm>
          <a:prstGeom prst="wedgeRectCallout">
            <a:avLst>
              <a:gd name="adj1" fmla="val -61589"/>
              <a:gd name="adj2" fmla="val -36029"/>
            </a:avLst>
          </a:prstGeom>
          <a:solidFill>
            <a:schemeClr val="lt1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ja-JP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「避難するときの言葉や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合図を決めておいてよ」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503378" y="393017"/>
            <a:ext cx="1107996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ja-JP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💭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1880380" y="234250"/>
            <a:ext cx="63771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000">
                <a:solidFill>
                  <a:schemeClr val="dk1"/>
                </a:solidFill>
              </a:rPr>
              <a:t>こんな声も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" name="Shape 98"/>
          <p:cNvGrpSpPr/>
          <p:nvPr/>
        </p:nvGrpSpPr>
        <p:grpSpPr>
          <a:xfrm>
            <a:off x="1680199" y="1870808"/>
            <a:ext cx="8831602" cy="3116384"/>
            <a:chOff x="1684990" y="1895475"/>
            <a:chExt cx="8831602" cy="3116384"/>
          </a:xfrm>
        </p:grpSpPr>
        <p:sp>
          <p:nvSpPr>
            <p:cNvPr id="99" name="Shape 99"/>
            <p:cNvSpPr txBox="1"/>
            <p:nvPr/>
          </p:nvSpPr>
          <p:spPr>
            <a:xfrm>
              <a:off x="4944064" y="2154895"/>
              <a:ext cx="2313454" cy="26468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ja-JP" sz="16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×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684990" y="1895475"/>
              <a:ext cx="3067050" cy="306705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accent6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ja-JP" sz="5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防災</a:t>
              </a:r>
            </a:p>
          </p:txBody>
        </p:sp>
        <p:sp>
          <p:nvSpPr>
            <p:cNvPr id="101" name="Shape 101"/>
            <p:cNvSpPr/>
            <p:nvPr/>
          </p:nvSpPr>
          <p:spPr>
            <a:xfrm>
              <a:off x="7449542" y="1944809"/>
              <a:ext cx="3067050" cy="306705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accent6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ja-JP" sz="4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認知症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795510" y="3044279"/>
            <a:ext cx="10600979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認知症の方は避難は避難できているのか？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6357853" y="360634"/>
            <a:ext cx="5592105" cy="2263141"/>
          </a:xfrm>
          <a:prstGeom prst="wedgeRoundRectCallout">
            <a:avLst>
              <a:gd name="adj1" fmla="val -54584"/>
              <a:gd name="adj2" fmla="val -1944"/>
              <a:gd name="adj3" fmla="val 16667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262615" y="4336541"/>
            <a:ext cx="5592105" cy="2263141"/>
          </a:xfrm>
          <a:prstGeom prst="wedgeRoundRectCallout">
            <a:avLst>
              <a:gd name="adj1" fmla="val 54809"/>
              <a:gd name="adj2" fmla="val 4116"/>
              <a:gd name="adj3" fmla="val 16667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812" y="2807208"/>
            <a:ext cx="6012996" cy="4007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6078185" cy="40674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6747510" y="664940"/>
            <a:ext cx="5444490" cy="1477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災害時要援護者は事前に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町内会</a:t>
            </a: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などに申請　　</a:t>
            </a:r>
          </a:p>
        </p:txBody>
      </p:sp>
      <p:sp>
        <p:nvSpPr>
          <p:cNvPr id="120" name="Shape 120"/>
          <p:cNvSpPr/>
          <p:nvPr/>
        </p:nvSpPr>
        <p:spPr>
          <a:xfrm>
            <a:off x="412138" y="4729447"/>
            <a:ext cx="5293058" cy="1477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6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地域</a:t>
            </a:r>
            <a:r>
              <a:rPr lang="ja-JP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との連携をはかり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　　　　　　　　減災に努めたいという方針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49719"/>
          <a:stretch/>
        </p:blipFill>
        <p:spPr>
          <a:xfrm>
            <a:off x="-1" y="2770632"/>
            <a:ext cx="11919713" cy="406407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6975480" y="1430457"/>
            <a:ext cx="354456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協力を得られていない</a:t>
            </a:r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5709" y="613501"/>
            <a:ext cx="4317631" cy="3231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t="3900" b="11921"/>
          <a:stretch/>
        </p:blipFill>
        <p:spPr>
          <a:xfrm>
            <a:off x="0" y="0"/>
            <a:ext cx="11907520" cy="664413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8503920" y="1106424"/>
            <a:ext cx="3004349" cy="15696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32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行政の取り組み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32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知らない：８３％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32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参加した人：４％</a:t>
            </a:r>
          </a:p>
        </p:txBody>
      </p:sp>
      <p:pic>
        <p:nvPicPr>
          <p:cNvPr id="138" name="Shape 138" descr="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1071" y="892875"/>
            <a:ext cx="6910572" cy="2531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7868" y="2990458"/>
            <a:ext cx="4745310" cy="266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4">
            <a:alphaModFix/>
          </a:blip>
          <a:srcRect l="22818" r="32938" b="-181"/>
          <a:stretch/>
        </p:blipFill>
        <p:spPr>
          <a:xfrm>
            <a:off x="54864" y="70103"/>
            <a:ext cx="4397421" cy="6682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61004" y="427750"/>
            <a:ext cx="3159436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7200" b="1">
                <a:solidFill>
                  <a:srgbClr val="F4B081"/>
                </a:solidFill>
                <a:latin typeface="Calibri"/>
                <a:ea typeface="Calibri"/>
                <a:cs typeface="Calibri"/>
                <a:sym typeface="Calibri"/>
              </a:rPr>
              <a:t>声かけ</a:t>
            </a:r>
          </a:p>
        </p:txBody>
      </p:sp>
      <p:sp>
        <p:nvSpPr>
          <p:cNvPr id="148" name="Shape 148"/>
          <p:cNvSpPr/>
          <p:nvPr/>
        </p:nvSpPr>
        <p:spPr>
          <a:xfrm>
            <a:off x="5028919" y="5845777"/>
            <a:ext cx="6482865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認知症サポーター養成講座でも紹介</a:t>
            </a: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7948" y="2990458"/>
            <a:ext cx="3543549" cy="2669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94652" y="1189776"/>
            <a:ext cx="6103314" cy="1138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1570356" y="427462"/>
            <a:ext cx="6322565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ja-JP" sz="5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体験会に来たのは？</a:t>
            </a:r>
          </a:p>
        </p:txBody>
      </p:sp>
      <p:sp>
        <p:nvSpPr>
          <p:cNvPr id="257" name="Shape 2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115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1880380" y="234250"/>
            <a:ext cx="6377100" cy="13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000" dirty="0">
                <a:solidFill>
                  <a:schemeClr val="dk1"/>
                </a:solidFill>
              </a:rPr>
              <a:t>VR</a:t>
            </a:r>
            <a:r>
              <a:rPr lang="ja-JP" sz="4000" dirty="0" smtClean="0">
                <a:solidFill>
                  <a:schemeClr val="dk1"/>
                </a:solidFill>
              </a:rPr>
              <a:t>体験会</a:t>
            </a:r>
            <a:endParaRPr lang="ja-JP" sz="4000" dirty="0">
              <a:solidFill>
                <a:schemeClr val="dk1"/>
              </a:solidFill>
            </a:endParaRP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t="17074"/>
          <a:stretch/>
        </p:blipFill>
        <p:spPr>
          <a:xfrm>
            <a:off x="1880375" y="1184775"/>
            <a:ext cx="7716350" cy="47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Shape 155"/>
          <p:cNvCxnSpPr/>
          <p:nvPr/>
        </p:nvCxnSpPr>
        <p:spPr>
          <a:xfrm rot="10800000" flipH="1">
            <a:off x="0" y="0"/>
            <a:ext cx="12192000" cy="18661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56" name="Shape 156"/>
          <p:cNvCxnSpPr/>
          <p:nvPr/>
        </p:nvCxnSpPr>
        <p:spPr>
          <a:xfrm>
            <a:off x="0" y="6858000"/>
            <a:ext cx="12192000" cy="0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57" name="Shape 157"/>
          <p:cNvCxnSpPr/>
          <p:nvPr/>
        </p:nvCxnSpPr>
        <p:spPr>
          <a:xfrm>
            <a:off x="0" y="-74643"/>
            <a:ext cx="0" cy="7020000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58" name="Shape 158"/>
          <p:cNvCxnSpPr/>
          <p:nvPr/>
        </p:nvCxnSpPr>
        <p:spPr>
          <a:xfrm>
            <a:off x="12117356" y="37322"/>
            <a:ext cx="18661" cy="6876661"/>
          </a:xfrm>
          <a:prstGeom prst="straightConnector1">
            <a:avLst/>
          </a:prstGeom>
          <a:noFill/>
          <a:ln w="1778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59" name="Shape 159"/>
          <p:cNvSpPr txBox="1"/>
          <p:nvPr/>
        </p:nvSpPr>
        <p:spPr>
          <a:xfrm>
            <a:off x="1234852" y="1438497"/>
            <a:ext cx="4288353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「声かけ」</a:t>
            </a:r>
            <a:r>
              <a:rPr lang="ja-JP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を増やすのか？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289721" y="309284"/>
            <a:ext cx="3345788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6000">
                <a:solidFill>
                  <a:srgbClr val="F4B081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1434133" y="3053610"/>
            <a:ext cx="9366667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ja-JP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「自分たちごととして考える」</a:t>
            </a:r>
            <a:r>
              <a:rPr lang="ja-JP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ことが必要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8115" y="4030854"/>
            <a:ext cx="2343258" cy="2343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263</Words>
  <Application>Microsoft Macintosh PowerPoint</Application>
  <PresentationFormat>ワイド画面</PresentationFormat>
  <Paragraphs>63</Paragraphs>
  <Slides>15</Slides>
  <Notes>15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9" baseType="lpstr">
      <vt:lpstr>Calibri</vt:lpstr>
      <vt:lpstr>Times New Roman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cp:lastModifiedBy>板谷　優一郎</cp:lastModifiedBy>
  <cp:revision>2</cp:revision>
  <dcterms:modified xsi:type="dcterms:W3CDTF">2017-10-13T08:51:06Z</dcterms:modified>
</cp:coreProperties>
</file>